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Playfair Display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  <p:embeddedFont>
      <p:font typeface="Lato Light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5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7.xml"/><Relationship Id="rId44" Type="http://schemas.openxmlformats.org/officeDocument/2006/relationships/font" Target="fonts/LatoLight-regular.fntdata"/><Relationship Id="rId21" Type="http://schemas.openxmlformats.org/officeDocument/2006/relationships/slide" Target="slides/slide16.xml"/><Relationship Id="rId43" Type="http://schemas.openxmlformats.org/officeDocument/2006/relationships/font" Target="fonts/Lato-boldItalic.fntdata"/><Relationship Id="rId24" Type="http://schemas.openxmlformats.org/officeDocument/2006/relationships/slide" Target="slides/slide19.xml"/><Relationship Id="rId46" Type="http://schemas.openxmlformats.org/officeDocument/2006/relationships/font" Target="fonts/LatoLight-italic.fntdata"/><Relationship Id="rId23" Type="http://schemas.openxmlformats.org/officeDocument/2006/relationships/slide" Target="slides/slide18.xml"/><Relationship Id="rId45" Type="http://schemas.openxmlformats.org/officeDocument/2006/relationships/font" Target="fonts/Lato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LatoLight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layfairDisplay-bold.fntdata"/><Relationship Id="rId10" Type="http://schemas.openxmlformats.org/officeDocument/2006/relationships/slide" Target="slides/slide5.xml"/><Relationship Id="rId32" Type="http://schemas.openxmlformats.org/officeDocument/2006/relationships/font" Target="fonts/PlayfairDisplay-regular.fntdata"/><Relationship Id="rId13" Type="http://schemas.openxmlformats.org/officeDocument/2006/relationships/slide" Target="slides/slide8.xml"/><Relationship Id="rId35" Type="http://schemas.openxmlformats.org/officeDocument/2006/relationships/font" Target="fonts/PlayfairDisplay-boldItalic.fntdata"/><Relationship Id="rId12" Type="http://schemas.openxmlformats.org/officeDocument/2006/relationships/slide" Target="slides/slide7.xml"/><Relationship Id="rId34" Type="http://schemas.openxmlformats.org/officeDocument/2006/relationships/font" Target="fonts/PlayfairDisplay-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.fntdata"/><Relationship Id="rId14" Type="http://schemas.openxmlformats.org/officeDocument/2006/relationships/slide" Target="slides/slide9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f3fa2c406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f3fa2c40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f3fa2c406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f3fa2c40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f3fa2c406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f3fa2c40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f3fa2c406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5f3fa2c40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f3fa2c406_0_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f3fa2c40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f3fa2c406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f3fa2c40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f3fa2c406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f3fa2c40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f3fa2c406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f3fa2c406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f3fa2c406_0_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f3fa2c40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f3fa2c406_0_6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f3fa2c40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6f919934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6f9199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f3fa2c406_0_8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f3fa2c40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f3fa2c406_0_9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f3fa2c40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f3fa2c406_0_9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f3fa2c40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f3fa2c406_0_10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f3fa2c40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f3fa2c406_0_10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f3fa2c406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f3fa2c406_0_1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f3fa2c40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f3fa2c406_0_1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5f3fa2c40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6f919934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6f91993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6f919934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6f91993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ebc0be334_0_19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ebc0be334_0_1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ebc0be334_0_19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ebc0be334_0_1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ebc0be334_0_19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ebc0be334_0_1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f3fa2c40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f3fa2c4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f3fa2c406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f3fa2c40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mailto:Contact@ippon.fr" TargetMode="Externa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nd blanc">
  <p:cSld name="TITLE_4_1_1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/>
          <p:nvPr/>
        </p:nvSpPr>
        <p:spPr>
          <a:xfrm>
            <a:off x="0" y="-10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54E7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3"/>
          <p:cNvSpPr txBox="1"/>
          <p:nvPr>
            <p:ph idx="1" type="subTitle"/>
          </p:nvPr>
        </p:nvSpPr>
        <p:spPr>
          <a:xfrm>
            <a:off x="304800" y="346075"/>
            <a:ext cx="82554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33333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33" name="Google Shape;133;p13"/>
          <p:cNvCxnSpPr/>
          <p:nvPr/>
        </p:nvCxnSpPr>
        <p:spPr>
          <a:xfrm>
            <a:off x="384621" y="304697"/>
            <a:ext cx="246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" name="Google Shape;134;p13"/>
          <p:cNvCxnSpPr/>
          <p:nvPr/>
        </p:nvCxnSpPr>
        <p:spPr>
          <a:xfrm>
            <a:off x="644469" y="304697"/>
            <a:ext cx="137100" cy="0"/>
          </a:xfrm>
          <a:prstGeom prst="straightConnector1">
            <a:avLst/>
          </a:prstGeom>
          <a:noFill/>
          <a:ln cap="flat" cmpd="sng" w="28575">
            <a:solidFill>
              <a:srgbClr val="F9545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" name="Google Shape;135;p13"/>
          <p:cNvSpPr txBox="1"/>
          <p:nvPr>
            <p:ph idx="2" type="subTitle"/>
          </p:nvPr>
        </p:nvSpPr>
        <p:spPr>
          <a:xfrm>
            <a:off x="304800" y="643075"/>
            <a:ext cx="48279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6" name="Google Shape;136;p13"/>
          <p:cNvSpPr txBox="1"/>
          <p:nvPr>
            <p:ph idx="3" type="body"/>
          </p:nvPr>
        </p:nvSpPr>
        <p:spPr>
          <a:xfrm>
            <a:off x="308171" y="1275700"/>
            <a:ext cx="3950400" cy="3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7" name="Google Shape;137;p13"/>
          <p:cNvSpPr txBox="1"/>
          <p:nvPr>
            <p:ph idx="4" type="body"/>
          </p:nvPr>
        </p:nvSpPr>
        <p:spPr>
          <a:xfrm>
            <a:off x="4258571" y="1275700"/>
            <a:ext cx="3950400" cy="3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8" name="Google Shape;138;p13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IPPON 2019</a:t>
            </a:r>
            <a:endParaRPr b="0" i="0" sz="700" u="none" cap="none" strike="noStrike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tercalaire">
  <p:cSld name="TITLE_1_1_2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IPPON 2018</a:t>
            </a:r>
            <a:endParaRPr b="0" i="0" sz="7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1" name="Google Shape;141;p14"/>
          <p:cNvPicPr preferRelativeResize="0"/>
          <p:nvPr/>
        </p:nvPicPr>
        <p:blipFill rotWithShape="1">
          <a:blip r:embed="rId2">
            <a:alphaModFix/>
          </a:blip>
          <a:srcRect b="15881" l="0" r="0" t="0"/>
          <a:stretch/>
        </p:blipFill>
        <p:spPr>
          <a:xfrm>
            <a:off x="0" y="0"/>
            <a:ext cx="9172800" cy="5143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3857632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 txBox="1"/>
          <p:nvPr>
            <p:ph idx="1" type="subTitle"/>
          </p:nvPr>
        </p:nvSpPr>
        <p:spPr>
          <a:xfrm>
            <a:off x="517500" y="2031650"/>
            <a:ext cx="6993600" cy="11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cxnSp>
        <p:nvCxnSpPr>
          <p:cNvPr id="144" name="Google Shape;144;p14"/>
          <p:cNvCxnSpPr/>
          <p:nvPr/>
        </p:nvCxnSpPr>
        <p:spPr>
          <a:xfrm>
            <a:off x="873069" y="1931046"/>
            <a:ext cx="137100" cy="0"/>
          </a:xfrm>
          <a:prstGeom prst="straightConnector1">
            <a:avLst/>
          </a:prstGeom>
          <a:noFill/>
          <a:ln cap="flat" cmpd="sng" w="28575">
            <a:solidFill>
              <a:srgbClr val="F9545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" name="Google Shape;145;p14"/>
          <p:cNvCxnSpPr/>
          <p:nvPr/>
        </p:nvCxnSpPr>
        <p:spPr>
          <a:xfrm>
            <a:off x="613221" y="1931046"/>
            <a:ext cx="246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6" name="Google Shape;146;p14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IPPON 2019</a:t>
            </a:r>
            <a:endParaRPr b="0" i="0" sz="700" u="none" cap="none" strike="noStrike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os valeurs 1">
  <p:cSld name="CUSTOM_5_2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15"/>
          <p:cNvCxnSpPr/>
          <p:nvPr/>
        </p:nvCxnSpPr>
        <p:spPr>
          <a:xfrm>
            <a:off x="384621" y="304697"/>
            <a:ext cx="246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9" name="Google Shape;149;p15"/>
          <p:cNvCxnSpPr/>
          <p:nvPr/>
        </p:nvCxnSpPr>
        <p:spPr>
          <a:xfrm>
            <a:off x="644469" y="304697"/>
            <a:ext cx="137100" cy="0"/>
          </a:xfrm>
          <a:prstGeom prst="straightConnector1">
            <a:avLst/>
          </a:prstGeom>
          <a:noFill/>
          <a:ln cap="flat" cmpd="sng" w="28575">
            <a:solidFill>
              <a:srgbClr val="F9545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" name="Google Shape;150;p15"/>
          <p:cNvSpPr txBox="1"/>
          <p:nvPr/>
        </p:nvSpPr>
        <p:spPr>
          <a:xfrm>
            <a:off x="304800" y="346075"/>
            <a:ext cx="19152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Un guide</a:t>
            </a:r>
            <a:r>
              <a:rPr b="1" i="0" lang="en" sz="1400" u="none" cap="none" strike="noStrike">
                <a:solidFill>
                  <a:srgbClr val="F9545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</a:t>
            </a:r>
            <a:endParaRPr b="1" i="0" sz="1400" u="none" cap="none" strike="noStrike">
              <a:solidFill>
                <a:srgbClr val="F9545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51" name="Google Shape;151;p15"/>
          <p:cNvPicPr preferRelativeResize="0"/>
          <p:nvPr/>
        </p:nvPicPr>
        <p:blipFill rotWithShape="1">
          <a:blip r:embed="rId2">
            <a:alphaModFix/>
          </a:blip>
          <a:srcRect b="0" l="33594" r="1663" t="0"/>
          <a:stretch/>
        </p:blipFill>
        <p:spPr>
          <a:xfrm>
            <a:off x="11375" y="0"/>
            <a:ext cx="2220073" cy="5143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 rotWithShape="1">
          <a:blip r:embed="rId3">
            <a:alphaModFix/>
          </a:blip>
          <a:srcRect b="49688" l="0" r="-140" t="0"/>
          <a:stretch/>
        </p:blipFill>
        <p:spPr>
          <a:xfrm>
            <a:off x="-15862" y="0"/>
            <a:ext cx="22745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5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IPPON 2019</a:t>
            </a:r>
            <a:endParaRPr b="0" i="0" sz="700" u="none" cap="none" strike="noStrike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in">
  <p:cSld name="TITLE_3_6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/>
        </p:nvSpPr>
        <p:spPr>
          <a:xfrm>
            <a:off x="2310450" y="3874982"/>
            <a:ext cx="45231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IPPON.FR</a:t>
            </a:r>
            <a:endParaRPr b="0" i="0" sz="1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c</a:t>
            </a:r>
            <a:r>
              <a:rPr b="0" i="0" lang="en" sz="1000" u="none" cap="none" strike="noStrike">
                <a:solidFill>
                  <a:srgbClr val="000000"/>
                </a:solidFill>
                <a:uFill>
                  <a:noFill/>
                </a:uFill>
                <a:latin typeface="Lato Light"/>
                <a:ea typeface="Lato Light"/>
                <a:cs typeface="Lato Light"/>
                <a:sym typeface="Lato Light"/>
                <a:hlinkClick r:id="rId2"/>
              </a:rPr>
              <a:t>ontact@ippon.fr</a:t>
            </a:r>
            <a:r>
              <a:rPr b="0" i="0" lang="en" sz="10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      ·     +33 1 46 12 48 48     ·               @ipponTech</a:t>
            </a:r>
            <a:endParaRPr b="0" i="0" sz="10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52357" y="4202875"/>
            <a:ext cx="112556" cy="112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4000" y="2236575"/>
            <a:ext cx="1271980" cy="50276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6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IPPON 2019</a:t>
            </a:r>
            <a:endParaRPr b="0" i="0" sz="700" u="none" cap="none" strike="noStrike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ctrTitle"/>
          </p:nvPr>
        </p:nvSpPr>
        <p:spPr>
          <a:xfrm>
            <a:off x="3308550" y="1578400"/>
            <a:ext cx="5552100" cy="19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JavaScript - Instructions et opérateurs avancés</a:t>
            </a:r>
            <a:endParaRPr sz="3600"/>
          </a:p>
        </p:txBody>
      </p:sp>
      <p:sp>
        <p:nvSpPr>
          <p:cNvPr id="164" name="Google Shape;164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les fonctions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9" name="Google Shape;219;p26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Le destructuring peut être utilisé pour </a:t>
            </a:r>
            <a:r>
              <a:rPr b="1" lang="en">
                <a:solidFill>
                  <a:srgbClr val="FFFFFF"/>
                </a:solidFill>
              </a:rPr>
              <a:t>récupérer</a:t>
            </a:r>
            <a:r>
              <a:rPr lang="en">
                <a:solidFill>
                  <a:srgbClr val="FFFFFF"/>
                </a:solidFill>
              </a:rPr>
              <a:t> des paramètres d’une fonction: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function maFonction({foo, bar})  {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return foo + bar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maFonction({foo: 1, bar: 2})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"/>
              <a:t> et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InstanceOf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5" name="Google Shape;225;p27"/>
          <p:cNvSpPr txBox="1"/>
          <p:nvPr>
            <p:ph idx="2" type="body"/>
          </p:nvPr>
        </p:nvSpPr>
        <p:spPr>
          <a:xfrm>
            <a:off x="4648200" y="2145000"/>
            <a:ext cx="36768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Font typeface="Courier New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Instanceof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1" name="Google Shape;231;p28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Permet d’avoir le type d’une variable: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typeof 1</a:t>
            </a:r>
            <a:r>
              <a:rPr lang="en">
                <a:solidFill>
                  <a:srgbClr val="FFFFFF"/>
                </a:solidFill>
              </a:rPr>
              <a:t> =&gt; number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typeof 'john'</a:t>
            </a:r>
            <a:r>
              <a:rPr lang="en">
                <a:solidFill>
                  <a:srgbClr val="FFFFFF"/>
                </a:solidFill>
              </a:rPr>
              <a:t> =&gt; string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typeof {foo: 1, bar: 2} </a:t>
            </a:r>
            <a:r>
              <a:rPr lang="en">
                <a:solidFill>
                  <a:srgbClr val="FFFFFF"/>
                </a:solidFill>
              </a:rPr>
              <a:t>=&gt; object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typeof [1, 2, 3] </a:t>
            </a:r>
            <a:r>
              <a:rPr lang="en">
                <a:solidFill>
                  <a:srgbClr val="FFFFFF"/>
                </a:solidFill>
              </a:rPr>
              <a:t>=&gt; object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Si on utilise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">
                <a:solidFill>
                  <a:srgbClr val="FFFFFF"/>
                </a:solidFill>
              </a:rPr>
              <a:t> sur une variable non déclarée,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undefined</a:t>
            </a:r>
            <a:r>
              <a:rPr lang="en">
                <a:solidFill>
                  <a:srgbClr val="FFFFFF"/>
                </a:solidFill>
              </a:rPr>
              <a:t> sera retourné.</a:t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Instanceof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7" name="Google Shape;237;p29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Permet d’avoir si un objet contient dans son prototype le prototype passé en paramètre.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class MaClasse = {...}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monObj = new MaClasse();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monObj instanceof MaClasse; </a:t>
            </a:r>
            <a:r>
              <a:rPr lang="en">
                <a:solidFill>
                  <a:srgbClr val="FFFFFF"/>
                </a:solidFill>
              </a:rPr>
              <a:t>=&gt; true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monObj instanceof Object; </a:t>
            </a:r>
            <a:r>
              <a:rPr lang="en">
                <a:solidFill>
                  <a:srgbClr val="FFFFFF"/>
                </a:solidFill>
              </a:rPr>
              <a:t>=&gt; true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Boucler sur des objets</a:t>
            </a:r>
            <a:endParaRPr/>
          </a:p>
        </p:txBody>
      </p:sp>
      <p:sp>
        <p:nvSpPr>
          <p:cNvPr id="243" name="Google Shape;243;p30"/>
          <p:cNvSpPr txBox="1"/>
          <p:nvPr>
            <p:ph idx="2" type="body"/>
          </p:nvPr>
        </p:nvSpPr>
        <p:spPr>
          <a:xfrm>
            <a:off x="4655650" y="2152050"/>
            <a:ext cx="4155300" cy="8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Object.keys() et Object.values()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Font typeface="Courier New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Object.entries()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Object.keys()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 et 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Object.values()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9" name="Google Shape;249;p31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Deux méthodes permettent de boucler sur un objet 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Object.keys(obj) </a:t>
            </a:r>
            <a:r>
              <a:rPr lang="en">
                <a:solidFill>
                  <a:srgbClr val="FFFFFF"/>
                </a:solidFill>
              </a:rPr>
              <a:t>: retourne un tableau contenant les clés de l’objet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Object.values(obj) </a:t>
            </a:r>
            <a:r>
              <a:rPr lang="en">
                <a:solidFill>
                  <a:srgbClr val="FFFFFF"/>
                </a:solidFill>
              </a:rPr>
              <a:t>: retourne un tableau contenant les valeurs de l’objet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obj = {foo: 1, bar: 2};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Object.keys(obj) </a:t>
            </a:r>
            <a:r>
              <a:rPr lang="en">
                <a:solidFill>
                  <a:srgbClr val="FFFFFF"/>
                </a:solidFill>
              </a:rPr>
              <a:t>=&gt; ['foo', 'bar']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Object.values(obj) </a:t>
            </a:r>
            <a:r>
              <a:rPr lang="en">
                <a:solidFill>
                  <a:srgbClr val="FFFFFF"/>
                </a:solidFill>
              </a:rPr>
              <a:t>=&gt; [1, 2]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Object.entries()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5" name="Google Shape;255;p32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Retourne un tableau de tableaux 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obj = {foo: 1, bar: 2};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Object.entries(obj) </a:t>
            </a:r>
            <a:r>
              <a:rPr lang="en">
                <a:solidFill>
                  <a:srgbClr val="FFFFFF"/>
                </a:solidFill>
              </a:rPr>
              <a:t>=&gt; [['foo', 1], ['bar', 2]]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6" name="Google Shape;2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7725" y="1307850"/>
            <a:ext cx="2664200" cy="227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Immediately Invoked Function Expression</a:t>
            </a:r>
            <a:endParaRPr/>
          </a:p>
        </p:txBody>
      </p:sp>
      <p:sp>
        <p:nvSpPr>
          <p:cNvPr id="262" name="Google Shape;262;p33"/>
          <p:cNvSpPr txBox="1"/>
          <p:nvPr>
            <p:ph idx="2" type="body"/>
          </p:nvPr>
        </p:nvSpPr>
        <p:spPr>
          <a:xfrm>
            <a:off x="4655650" y="2152050"/>
            <a:ext cx="4155300" cy="8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Principe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Intérêt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Principe</a:t>
            </a:r>
            <a:endParaRPr/>
          </a:p>
        </p:txBody>
      </p:sp>
      <p:sp>
        <p:nvSpPr>
          <p:cNvPr id="268" name="Google Shape;268;p34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Déclarer une fonction anonyme et l’exécuter immédiatement après sa déclaration.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(function () {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var foo = 2;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console.log(foo);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})();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9" name="Google Shape;26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45050" y="1836363"/>
            <a:ext cx="2433575" cy="177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Intérêt</a:t>
            </a:r>
            <a:endParaRPr/>
          </a:p>
        </p:txBody>
      </p:sp>
      <p:sp>
        <p:nvSpPr>
          <p:cNvPr id="275" name="Google Shape;275;p35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Ne pas polluer le scope global et ainsi éviter les collisions entre des variables ou des fonctions ayant le même nom.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=&gt; Ce problème n’existe pas si on utilise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>
                <a:solidFill>
                  <a:srgbClr val="FFFFFF"/>
                </a:solidFill>
              </a:rPr>
              <a:t> et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i="1"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car les variables sont restreintes au bloc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170" name="Google Shape;170;p18"/>
          <p:cNvSpPr txBox="1"/>
          <p:nvPr>
            <p:ph idx="2" type="body"/>
          </p:nvPr>
        </p:nvSpPr>
        <p:spPr>
          <a:xfrm>
            <a:off x="4640750" y="1033050"/>
            <a:ext cx="3676800" cy="30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Spread operator</a:t>
            </a:r>
            <a:endParaRPr i="1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Destructuring</a:t>
            </a:r>
            <a:endParaRPr i="1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"/>
              <a:t> et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Instanceof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Boucler sur des objets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Immediately Invoked Function Expression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"/>
              <a:t> et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setInterval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Paramètres spéciaux</a:t>
            </a:r>
            <a:endParaRPr i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6"/>
          <p:cNvSpPr txBox="1"/>
          <p:nvPr>
            <p:ph type="title"/>
          </p:nvPr>
        </p:nvSpPr>
        <p:spPr>
          <a:xfrm>
            <a:off x="265500" y="1718250"/>
            <a:ext cx="45426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et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setInterval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1" name="Google Shape;281;p36"/>
          <p:cNvSpPr txBox="1"/>
          <p:nvPr>
            <p:ph idx="2" type="body"/>
          </p:nvPr>
        </p:nvSpPr>
        <p:spPr>
          <a:xfrm>
            <a:off x="4960450" y="1935150"/>
            <a:ext cx="4155300" cy="12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setTimeout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setInterval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Annuler un timer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7" name="Google Shape;287;p37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Exécute la fonction passée en paramètre après avoir attendu </a:t>
            </a:r>
            <a:r>
              <a:rPr i="1" lang="en">
                <a:solidFill>
                  <a:srgbClr val="FFFFFF"/>
                </a:solidFill>
              </a:rPr>
              <a:t>x</a:t>
            </a:r>
            <a:r>
              <a:rPr lang="en">
                <a:solidFill>
                  <a:srgbClr val="FFFFFF"/>
                </a:solidFill>
              </a:rPr>
              <a:t> millisecondes.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setTimeout(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() =&gt; console.log(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coucou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setInterval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3" name="Google Shape;293;p38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Exécute la fonction passée en paramètre de manière périodique toutes les </a:t>
            </a:r>
            <a:r>
              <a:rPr i="1" lang="en">
                <a:solidFill>
                  <a:srgbClr val="FFFFFF"/>
                </a:solidFill>
              </a:rPr>
              <a:t>x</a:t>
            </a:r>
            <a:r>
              <a:rPr lang="en">
                <a:solidFill>
                  <a:srgbClr val="FFFFFF"/>
                </a:solidFill>
              </a:rPr>
              <a:t> millisecondes.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setInterval(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() =&gt; console.log(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coucou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Annuler un timer</a:t>
            </a:r>
            <a:endParaRPr/>
          </a:p>
        </p:txBody>
      </p:sp>
      <p:sp>
        <p:nvSpPr>
          <p:cNvPr id="299" name="Google Shape;299;p39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Ces fonctions renvoient un identifiant unique permettant de l’annuler via la méthode </a:t>
            </a:r>
            <a:r>
              <a:rPr i="1" lang="en">
                <a:solidFill>
                  <a:srgbClr val="FFFFFF"/>
                </a:solidFill>
              </a:rPr>
              <a:t>clearTimeout</a:t>
            </a:r>
            <a:r>
              <a:rPr lang="en">
                <a:solidFill>
                  <a:srgbClr val="FFFFFF"/>
                </a:solidFill>
              </a:rPr>
              <a:t>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timer = setInterval(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() =&gt; console.log(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coucou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clearTimeout(timer);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0"/>
          <p:cNvSpPr txBox="1"/>
          <p:nvPr>
            <p:ph type="title"/>
          </p:nvPr>
        </p:nvSpPr>
        <p:spPr>
          <a:xfrm>
            <a:off x="265500" y="1718250"/>
            <a:ext cx="45426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Paramètres spéciaux</a:t>
            </a:r>
            <a:endParaRPr/>
          </a:p>
        </p:txBody>
      </p:sp>
      <p:sp>
        <p:nvSpPr>
          <p:cNvPr id="305" name="Google Shape;305;p40"/>
          <p:cNvSpPr txBox="1"/>
          <p:nvPr>
            <p:ph idx="2" type="body"/>
          </p:nvPr>
        </p:nvSpPr>
        <p:spPr>
          <a:xfrm>
            <a:off x="4953000" y="2115600"/>
            <a:ext cx="2605800" cy="9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Paramètres par défaut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i="1" lang="en"/>
              <a:t>Rest parameters</a:t>
            </a:r>
            <a:endParaRPr i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Paramètres par défaut</a:t>
            </a:r>
            <a:endParaRPr/>
          </a:p>
        </p:txBody>
      </p:sp>
      <p:sp>
        <p:nvSpPr>
          <p:cNvPr id="311" name="Google Shape;311;p41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Permet de déclarer une valeur par défaut si les paramètres sont </a:t>
            </a:r>
            <a:r>
              <a:rPr i="1" lang="en">
                <a:solidFill>
                  <a:srgbClr val="FFFFFF"/>
                </a:solidFill>
              </a:rPr>
              <a:t>undefined </a:t>
            </a:r>
            <a:r>
              <a:rPr lang="en">
                <a:solidFill>
                  <a:srgbClr val="FFFFFF"/>
                </a:solidFill>
              </a:rPr>
              <a:t>ou s’ils ne sont pas passés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function divide(a, b=1) {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return a / b;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divide(4, 2); </a:t>
            </a:r>
            <a:r>
              <a:rPr lang="en">
                <a:solidFill>
                  <a:srgbClr val="FFFFFF"/>
                </a:solidFill>
              </a:rPr>
              <a:t>=&gt; 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divide(4);    </a:t>
            </a:r>
            <a:r>
              <a:rPr lang="en">
                <a:solidFill>
                  <a:srgbClr val="FFFFFF"/>
                </a:solidFill>
              </a:rPr>
              <a:t>=&gt; 4</a:t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Rest parameters</a:t>
            </a:r>
            <a:endParaRPr i="1"/>
          </a:p>
        </p:txBody>
      </p:sp>
      <p:sp>
        <p:nvSpPr>
          <p:cNvPr id="317" name="Google Shape;317;p42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Permet de représenter un nombre indéfini d’arguments sous la forme d’un tableau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function sum(a, ...others) {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return a + others.reduce((acc, currVal) =&gt; acc + currVal, 0);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sum(1, 2, 3); </a:t>
            </a:r>
            <a:r>
              <a:rPr lang="en">
                <a:solidFill>
                  <a:srgbClr val="FFFFFF"/>
                </a:solidFill>
              </a:rPr>
              <a:t>=&gt; 6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sum(4);       </a:t>
            </a:r>
            <a:r>
              <a:rPr lang="en">
                <a:solidFill>
                  <a:srgbClr val="FFFFFF"/>
                </a:solidFill>
              </a:rPr>
              <a:t>=&gt; 4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Spread operator</a:t>
            </a:r>
            <a:endParaRPr i="1"/>
          </a:p>
        </p:txBody>
      </p:sp>
      <p:sp>
        <p:nvSpPr>
          <p:cNvPr id="176" name="Google Shape;176;p19"/>
          <p:cNvSpPr txBox="1"/>
          <p:nvPr>
            <p:ph idx="2" type="body"/>
          </p:nvPr>
        </p:nvSpPr>
        <p:spPr>
          <a:xfrm>
            <a:off x="4648200" y="1718250"/>
            <a:ext cx="3676800" cy="17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Présentation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 copie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Surcharger une propriété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Concaténer des tableaux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262750"/>
            <a:ext cx="7038900" cy="33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Permet de faire plusieurs choses 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b="1" lang="en">
                <a:solidFill>
                  <a:srgbClr val="FFFFFF"/>
                </a:solidFill>
              </a:rPr>
              <a:t>Copier</a:t>
            </a:r>
            <a:r>
              <a:rPr lang="en">
                <a:solidFill>
                  <a:srgbClr val="FFFFFF"/>
                </a:solidFill>
              </a:rPr>
              <a:t> un objet ou un tableau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b="1" lang="en">
                <a:solidFill>
                  <a:srgbClr val="FFFFFF"/>
                </a:solidFill>
              </a:rPr>
              <a:t>Surcharger</a:t>
            </a:r>
            <a:r>
              <a:rPr lang="en">
                <a:solidFill>
                  <a:srgbClr val="FFFFFF"/>
                </a:solidFill>
              </a:rPr>
              <a:t> certaines propriétés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Syntaxe 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monObject = {a: 1, b: 2};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copie = {...monObjet};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copie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262750"/>
            <a:ext cx="7038900" cy="3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Attention: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 copie n’est </a:t>
            </a:r>
            <a:r>
              <a:rPr b="1" lang="en">
                <a:solidFill>
                  <a:srgbClr val="FFFFFF"/>
                </a:solidFill>
              </a:rPr>
              <a:t>pas</a:t>
            </a:r>
            <a:r>
              <a:rPr lang="en">
                <a:solidFill>
                  <a:srgbClr val="FFFFFF"/>
                </a:solidFill>
              </a:rPr>
              <a:t> récursive, elle n’est que de </a:t>
            </a:r>
            <a:r>
              <a:rPr b="1" lang="en">
                <a:solidFill>
                  <a:srgbClr val="FFFFFF"/>
                </a:solidFill>
              </a:rPr>
              <a:t>premier</a:t>
            </a:r>
            <a:r>
              <a:rPr lang="en">
                <a:solidFill>
                  <a:srgbClr val="FFFFFF"/>
                </a:solidFill>
              </a:rPr>
              <a:t> niveau: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obj = {a: 1, b: { foo: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bar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copy = {...obj};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copy.b.foo =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obj.b.foo</a:t>
            </a:r>
            <a:r>
              <a:rPr lang="en">
                <a:solidFill>
                  <a:srgbClr val="FFFFFF"/>
                </a:solidFill>
              </a:rPr>
              <a:t> vaudra </a:t>
            </a:r>
            <a:r>
              <a:rPr i="1" lang="en">
                <a:solidFill>
                  <a:srgbClr val="FFFFFF"/>
                </a:solidFill>
              </a:rPr>
              <a:t>‘test’</a:t>
            </a:r>
            <a:r>
              <a:rPr lang="en">
                <a:solidFill>
                  <a:srgbClr val="FFFFFF"/>
                </a:solidFill>
              </a:rPr>
              <a:t>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Car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copy.b</a:t>
            </a:r>
            <a:r>
              <a:rPr lang="en">
                <a:solidFill>
                  <a:srgbClr val="FFFFFF"/>
                </a:solidFill>
              </a:rPr>
              <a:t> contiendra une </a:t>
            </a:r>
            <a:r>
              <a:rPr b="1" lang="en">
                <a:solidFill>
                  <a:srgbClr val="FFFFFF"/>
                </a:solidFill>
              </a:rPr>
              <a:t>référence</a:t>
            </a:r>
            <a:r>
              <a:rPr lang="en">
                <a:solidFill>
                  <a:srgbClr val="FFFFFF"/>
                </a:solidFill>
              </a:rPr>
              <a:t> vers l’objet.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Surcharger une propriété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Une bonne pratique est d’éviter de modifier </a:t>
            </a:r>
            <a:r>
              <a:rPr b="1" lang="en">
                <a:solidFill>
                  <a:srgbClr val="FFFFFF"/>
                </a:solidFill>
              </a:rPr>
              <a:t>directement </a:t>
            </a:r>
            <a:r>
              <a:rPr lang="en">
                <a:solidFill>
                  <a:srgbClr val="FFFFFF"/>
                </a:solidFill>
              </a:rPr>
              <a:t>les objets mais plutôt de retourner un nouvel objet avec les modifications : principe </a:t>
            </a:r>
            <a:r>
              <a:rPr b="1" lang="en">
                <a:solidFill>
                  <a:srgbClr val="FFFFFF"/>
                </a:solidFill>
              </a:rPr>
              <a:t>d’immutabilité.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obj = {a: 1, b: 2};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newObj = {...obj, b: 3};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Concaténer des tableaux</a:t>
            </a:r>
            <a:endParaRPr/>
          </a:p>
        </p:txBody>
      </p:sp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Le spread operator peut être utilisé pour des </a:t>
            </a:r>
            <a:r>
              <a:rPr b="1" lang="en">
                <a:solidFill>
                  <a:srgbClr val="FFFFFF"/>
                </a:solidFill>
              </a:rPr>
              <a:t>tableaux</a:t>
            </a:r>
            <a:r>
              <a:rPr lang="en">
                <a:solidFill>
                  <a:srgbClr val="FFFFFF"/>
                </a:solidFill>
              </a:rPr>
              <a:t> et permet donc de facilement </a:t>
            </a:r>
            <a:r>
              <a:rPr b="1" lang="en">
                <a:solidFill>
                  <a:srgbClr val="FFFFFF"/>
                </a:solidFill>
              </a:rPr>
              <a:t>ajouter</a:t>
            </a:r>
            <a:r>
              <a:rPr lang="en">
                <a:solidFill>
                  <a:srgbClr val="FFFFFF"/>
                </a:solidFill>
              </a:rPr>
              <a:t> des valeurs ou </a:t>
            </a:r>
            <a:r>
              <a:rPr b="1" lang="en">
                <a:solidFill>
                  <a:srgbClr val="FFFFFF"/>
                </a:solidFill>
              </a:rPr>
              <a:t>concaténer</a:t>
            </a:r>
            <a:r>
              <a:rPr lang="en">
                <a:solidFill>
                  <a:srgbClr val="FFFFFF"/>
                </a:solidFill>
              </a:rPr>
              <a:t> des tableaux.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array = [1, 2];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newArray = [...array, 3];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other = [...array, ...newArray];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Destructuring</a:t>
            </a:r>
            <a:endParaRPr i="1"/>
          </a:p>
        </p:txBody>
      </p:sp>
      <p:sp>
        <p:nvSpPr>
          <p:cNvPr id="206" name="Google Shape;206;p24"/>
          <p:cNvSpPr txBox="1"/>
          <p:nvPr>
            <p:ph idx="2" type="body"/>
          </p:nvPr>
        </p:nvSpPr>
        <p:spPr>
          <a:xfrm>
            <a:off x="4648200" y="2145000"/>
            <a:ext cx="36768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 pratique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Pour les fonctions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pratique</a:t>
            </a:r>
            <a:endParaRPr/>
          </a:p>
        </p:txBody>
      </p:sp>
      <p:sp>
        <p:nvSpPr>
          <p:cNvPr id="212" name="Google Shape;212;p25"/>
          <p:cNvSpPr txBox="1"/>
          <p:nvPr>
            <p:ph idx="1" type="body"/>
          </p:nvPr>
        </p:nvSpPr>
        <p:spPr>
          <a:xfrm>
            <a:off x="1297500" y="1262750"/>
            <a:ext cx="32745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Avant: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obj = {a: 1, b :2};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a = obj.a;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b = obj.b;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arr = [1, 2, 3];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one = arr[0];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two = arr[1];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three = arr[2];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3" name="Google Shape;213;p25"/>
          <p:cNvSpPr txBox="1"/>
          <p:nvPr>
            <p:ph idx="1" type="body"/>
          </p:nvPr>
        </p:nvSpPr>
        <p:spPr>
          <a:xfrm>
            <a:off x="4802700" y="1262750"/>
            <a:ext cx="32745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Après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obj = {a: 1, b: 2};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{a, b} = obj;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arr = [1, 2, 3];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[one, two, three] = arr;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